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69" r:id="rId2"/>
    <p:sldId id="288" r:id="rId3"/>
    <p:sldId id="289" r:id="rId4"/>
    <p:sldId id="290" r:id="rId5"/>
    <p:sldId id="270" r:id="rId6"/>
    <p:sldId id="263" r:id="rId7"/>
    <p:sldId id="258" r:id="rId8"/>
    <p:sldId id="291" r:id="rId9"/>
    <p:sldId id="276" r:id="rId10"/>
    <p:sldId id="294" r:id="rId11"/>
    <p:sldId id="298" r:id="rId12"/>
    <p:sldId id="299" r:id="rId13"/>
    <p:sldId id="300" r:id="rId14"/>
    <p:sldId id="301" r:id="rId15"/>
    <p:sldId id="282" r:id="rId16"/>
    <p:sldId id="283" r:id="rId17"/>
    <p:sldId id="292" r:id="rId18"/>
    <p:sldId id="260" r:id="rId19"/>
    <p:sldId id="261" r:id="rId20"/>
    <p:sldId id="262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82" autoAdjust="0"/>
    <p:restoredTop sz="93468" autoAdjust="0"/>
  </p:normalViewPr>
  <p:slideViewPr>
    <p:cSldViewPr snapToGrid="0">
      <p:cViewPr varScale="1">
        <p:scale>
          <a:sx n="83" d="100"/>
          <a:sy n="83" d="100"/>
        </p:scale>
        <p:origin x="60" y="1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95A372-E219-4A47-9B57-DAB16DC91C8E}" type="datetimeFigureOut">
              <a:rPr lang="en-AU" smtClean="0"/>
              <a:t>5/02/2020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29ABA3-72B8-441F-AA9B-D3737D2CB9D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528653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9ABA3-72B8-441F-AA9B-D3737D2CB9D9}" type="slidenum">
              <a:rPr lang="en-AU" smtClean="0"/>
              <a:t>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220942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9ABA3-72B8-441F-AA9B-D3737D2CB9D9}" type="slidenum">
              <a:rPr lang="en-AU" smtClean="0"/>
              <a:t>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626969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9ABA3-72B8-441F-AA9B-D3737D2CB9D9}" type="slidenum">
              <a:rPr lang="en-AU" smtClean="0"/>
              <a:t>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769394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9ABA3-72B8-441F-AA9B-D3737D2CB9D9}" type="slidenum">
              <a:rPr lang="en-AU" smtClean="0"/>
              <a:t>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157315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9ABA3-72B8-441F-AA9B-D3737D2CB9D9}" type="slidenum">
              <a:rPr lang="en-AU" smtClean="0"/>
              <a:t>15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517356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Erratum: diamonds </a:t>
            </a:r>
            <a:r>
              <a:rPr lang="en-AU" i="1" dirty="0"/>
              <a:t>can</a:t>
            </a:r>
            <a:r>
              <a:rPr lang="en-AU" i="0" dirty="0"/>
              <a:t> scratch other diamonds (and so on for other </a:t>
            </a:r>
            <a:r>
              <a:rPr lang="en-AU" i="0"/>
              <a:t>hardness levels)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29ABA3-72B8-441F-AA9B-D3737D2CB9D9}" type="slidenum">
              <a:rPr lang="en-AU" smtClean="0"/>
              <a:t>17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919702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9ABA3-72B8-441F-AA9B-D3737D2CB9D9}" type="slidenum">
              <a:rPr lang="en-AU" smtClean="0"/>
              <a:t>20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319254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5/02/2020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386285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5/02/2020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963337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5/02/2020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83018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5/02/2020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907468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5/02/2020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216318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5/02/2020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442873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5/02/2020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145334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5/02/2020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312844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5/02/2020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532388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5/02/2020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51689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5/02/2020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344683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F726FA-289A-47A4-9DB2-36250D803CC9}" type="datetimeFigureOut">
              <a:rPr lang="en-AU" smtClean="0"/>
              <a:t>5/02/2020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26B6D5-E49B-468D-A565-A6E4E9BB07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06294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2429041" cy="584775"/>
          </a:xfrm>
          <a:prstGeom prst="homePlate">
            <a:avLst/>
          </a:prstGeom>
          <a:solidFill>
            <a:srgbClr val="0070C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Daily Review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438150" y="3223067"/>
            <a:ext cx="9753600" cy="320630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3200" dirty="0"/>
              <a:t/>
            </a:r>
            <a:br>
              <a:rPr lang="en-AU" sz="3200" dirty="0"/>
            </a:br>
            <a:endParaRPr lang="en-AU" sz="3200" dirty="0"/>
          </a:p>
        </p:txBody>
      </p:sp>
      <p:sp>
        <p:nvSpPr>
          <p:cNvPr id="5" name="TextBox 4"/>
          <p:cNvSpPr txBox="1"/>
          <p:nvPr/>
        </p:nvSpPr>
        <p:spPr>
          <a:xfrm>
            <a:off x="170972" y="847555"/>
            <a:ext cx="5893239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>
                <a:latin typeface="+mj-lt"/>
              </a:rPr>
              <a:t>Rocks can be identified using their physical properties.</a:t>
            </a:r>
          </a:p>
          <a:p>
            <a:endParaRPr lang="en-AU" sz="2800" dirty="0">
              <a:latin typeface="+mj-lt"/>
            </a:endParaRPr>
          </a:p>
          <a:p>
            <a:r>
              <a:rPr lang="en-AU" sz="2800" dirty="0">
                <a:latin typeface="+mj-lt"/>
              </a:rPr>
              <a:t>One physical property geologists use is colour.</a:t>
            </a:r>
          </a:p>
          <a:p>
            <a:endParaRPr lang="en-AU" sz="2800" dirty="0">
              <a:latin typeface="+mj-lt"/>
            </a:endParaRPr>
          </a:p>
          <a:p>
            <a:r>
              <a:rPr lang="en-AU" sz="2800" dirty="0">
                <a:latin typeface="+mj-lt"/>
              </a:rPr>
              <a:t>On your whiteboard, list the colours you can see in the tiger iron.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780" y="620878"/>
            <a:ext cx="5319163" cy="611703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0879237" y="251546"/>
            <a:ext cx="1078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Tiger iron</a:t>
            </a:r>
          </a:p>
        </p:txBody>
      </p:sp>
    </p:spTree>
    <p:extLst>
      <p:ext uri="{BB962C8B-B14F-4D97-AF65-F5344CB8AC3E}">
        <p14:creationId xmlns:p14="http://schemas.microsoft.com/office/powerpoint/2010/main" val="1243604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6275967" cy="584775"/>
          </a:xfrm>
          <a:prstGeom prst="homePlate">
            <a:avLst/>
          </a:prstGeom>
          <a:solidFill>
            <a:srgbClr val="0070C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Skill Development / Guided Practice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104836" y="982208"/>
            <a:ext cx="3558588" cy="442265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1200"/>
              </a:spcAft>
            </a:pPr>
            <a:r>
              <a:rPr lang="en-AU" sz="2400" dirty="0">
                <a:latin typeface="+mn-lt"/>
              </a:rPr>
              <a:t>The types of lustre are: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AU" sz="2400" b="1" dirty="0"/>
              <a:t>Metallic</a:t>
            </a:r>
            <a:r>
              <a:rPr lang="en-AU" sz="2400" dirty="0"/>
              <a:t> – looks like a shiny new coin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AU" sz="2400" b="1" dirty="0"/>
              <a:t>Pearly</a:t>
            </a:r>
            <a:r>
              <a:rPr lang="en-AU" sz="2400" dirty="0"/>
              <a:t> – a bit shiny, like a pearl or a finger nail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AU" sz="2400" b="1" dirty="0"/>
              <a:t>Glassy</a:t>
            </a:r>
            <a:r>
              <a:rPr lang="en-AU" sz="2400" dirty="0"/>
              <a:t> – looks like glass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AU" sz="2400" b="1" dirty="0"/>
              <a:t>Dull</a:t>
            </a:r>
            <a:r>
              <a:rPr lang="en-AU" sz="2400" dirty="0"/>
              <a:t> – not shiny at all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AU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75992" r="64369"/>
          <a:stretch/>
        </p:blipFill>
        <p:spPr>
          <a:xfrm>
            <a:off x="3623094" y="1193095"/>
            <a:ext cx="6108223" cy="4211766"/>
          </a:xfrm>
          <a:prstGeom prst="rect">
            <a:avLst/>
          </a:prstGeom>
        </p:spPr>
      </p:pic>
      <p:graphicFrame>
        <p:nvGraphicFramePr>
          <p:cNvPr id="25" name="Table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7841992"/>
              </p:ext>
            </p:extLst>
          </p:nvPr>
        </p:nvGraphicFramePr>
        <p:xfrm>
          <a:off x="9532798" y="82987"/>
          <a:ext cx="2605964" cy="128016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60596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/>
                        <a:t>Choose one of the four lustre types to describe the mineral shown.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="" xmlns:a16="http://schemas.microsoft.com/office/drawing/2014/main" id="{58DD4E71-4B28-4FEA-95DE-E310DD6CD0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6373068"/>
              </p:ext>
            </p:extLst>
          </p:nvPr>
        </p:nvGraphicFramePr>
        <p:xfrm>
          <a:off x="9532798" y="5489773"/>
          <a:ext cx="2605964" cy="12852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60596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Vocabulary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="1" dirty="0"/>
                        <a:t>lustre</a:t>
                      </a:r>
                    </a:p>
                    <a:p>
                      <a:r>
                        <a:rPr lang="en-AU" sz="1800" dirty="0">
                          <a:latin typeface="+mn-lt"/>
                        </a:rPr>
                        <a:t>the shininess of the surface of a mineral</a:t>
                      </a:r>
                      <a:endParaRPr lang="en-AU" b="0" baseline="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37163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6275967" cy="584775"/>
          </a:xfrm>
          <a:prstGeom prst="homePlate">
            <a:avLst/>
          </a:prstGeom>
          <a:solidFill>
            <a:srgbClr val="0070C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Skill Development / Guided Practice</a:t>
            </a:r>
          </a:p>
        </p:txBody>
      </p:sp>
      <p:graphicFrame>
        <p:nvGraphicFramePr>
          <p:cNvPr id="25" name="Table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1670608"/>
              </p:ext>
            </p:extLst>
          </p:nvPr>
        </p:nvGraphicFramePr>
        <p:xfrm>
          <a:off x="9514540" y="136683"/>
          <a:ext cx="2605964" cy="128016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60596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/>
                        <a:t>Choose one of the four lustre types to describe the mineral shown.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t="20733" r="67568" b="60242"/>
          <a:stretch/>
        </p:blipFill>
        <p:spPr>
          <a:xfrm>
            <a:off x="3587805" y="1517330"/>
            <a:ext cx="7564318" cy="4437363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4836" y="982208"/>
            <a:ext cx="3558588" cy="442265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1200"/>
              </a:spcAft>
            </a:pPr>
            <a:r>
              <a:rPr lang="en-AU" sz="2400" dirty="0">
                <a:latin typeface="+mn-lt"/>
              </a:rPr>
              <a:t>The types of lustre are: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AU" sz="2400" b="1" dirty="0"/>
              <a:t>Metallic</a:t>
            </a:r>
            <a:r>
              <a:rPr lang="en-AU" sz="2400" dirty="0"/>
              <a:t> – looks like a shiny new coin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AU" sz="2400" b="1" dirty="0"/>
              <a:t>Pearly</a:t>
            </a:r>
            <a:r>
              <a:rPr lang="en-AU" sz="2400" dirty="0"/>
              <a:t> – a bit shiny, like a pearl or a finger nail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AU" sz="2400" b="1" dirty="0"/>
              <a:t>Glassy</a:t>
            </a:r>
            <a:r>
              <a:rPr lang="en-AU" sz="2400" dirty="0"/>
              <a:t> – looks like glass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AU" sz="2400" b="1" dirty="0"/>
              <a:t>Dull</a:t>
            </a:r>
            <a:r>
              <a:rPr lang="en-AU" sz="2400" dirty="0"/>
              <a:t> – not shiny at all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AU" sz="2400" dirty="0"/>
          </a:p>
        </p:txBody>
      </p:sp>
    </p:spTree>
    <p:extLst>
      <p:ext uri="{BB962C8B-B14F-4D97-AF65-F5344CB8AC3E}">
        <p14:creationId xmlns:p14="http://schemas.microsoft.com/office/powerpoint/2010/main" val="1159288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6275967" cy="584775"/>
          </a:xfrm>
          <a:prstGeom prst="homePlate">
            <a:avLst/>
          </a:prstGeom>
          <a:solidFill>
            <a:srgbClr val="0070C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Skill Development / Guided Practice</a:t>
            </a:r>
          </a:p>
        </p:txBody>
      </p:sp>
      <p:graphicFrame>
        <p:nvGraphicFramePr>
          <p:cNvPr id="25" name="Table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1670608"/>
              </p:ext>
            </p:extLst>
          </p:nvPr>
        </p:nvGraphicFramePr>
        <p:xfrm>
          <a:off x="9514540" y="136683"/>
          <a:ext cx="2605964" cy="128016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60596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/>
                        <a:t>Choose one of the four lustre types to describe the mineral shown.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67778" t="40000" r="5965" b="42576"/>
          <a:stretch/>
        </p:blipFill>
        <p:spPr>
          <a:xfrm>
            <a:off x="3360281" y="1078551"/>
            <a:ext cx="6160060" cy="4087517"/>
          </a:xfrm>
          <a:prstGeom prst="rect">
            <a:avLst/>
          </a:prstGeom>
        </p:spPr>
      </p:pic>
      <p:graphicFrame>
        <p:nvGraphicFramePr>
          <p:cNvPr id="9" name="Table 8">
            <a:extLst>
              <a:ext uri="{FF2B5EF4-FFF2-40B4-BE49-F238E27FC236}">
                <a16:creationId xmlns="" xmlns:a16="http://schemas.microsoft.com/office/drawing/2014/main" id="{F1748EA7-9D78-4F27-A2DF-56C4E6F91B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7951443"/>
              </p:ext>
            </p:extLst>
          </p:nvPr>
        </p:nvGraphicFramePr>
        <p:xfrm>
          <a:off x="9532798" y="5489773"/>
          <a:ext cx="2605964" cy="12852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60596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Vocabulary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="1" dirty="0"/>
                        <a:t>lustre</a:t>
                      </a:r>
                    </a:p>
                    <a:p>
                      <a:r>
                        <a:rPr lang="en-AU" sz="1800" dirty="0">
                          <a:latin typeface="+mn-lt"/>
                        </a:rPr>
                        <a:t>the shininess of the surface of a mineral</a:t>
                      </a:r>
                      <a:endParaRPr lang="en-AU" b="0" baseline="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" name="Rectangle 9"/>
          <p:cNvSpPr/>
          <p:nvPr/>
        </p:nvSpPr>
        <p:spPr>
          <a:xfrm>
            <a:off x="5704936" y="5009368"/>
            <a:ext cx="833887" cy="3160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104836" y="982208"/>
            <a:ext cx="3558588" cy="442265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1200"/>
              </a:spcAft>
            </a:pPr>
            <a:r>
              <a:rPr lang="en-AU" sz="2400" dirty="0">
                <a:latin typeface="+mn-lt"/>
              </a:rPr>
              <a:t>The types of lustre are: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AU" sz="2400" b="1" dirty="0"/>
              <a:t>Metallic</a:t>
            </a:r>
            <a:r>
              <a:rPr lang="en-AU" sz="2400" dirty="0"/>
              <a:t> – looks like a shiny new coin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AU" sz="2400" b="1" dirty="0"/>
              <a:t>Pearly</a:t>
            </a:r>
            <a:r>
              <a:rPr lang="en-AU" sz="2400" dirty="0"/>
              <a:t> – a bit shiny, like a pearl or a finger nail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AU" sz="2400" b="1" dirty="0"/>
              <a:t>Glassy</a:t>
            </a:r>
            <a:r>
              <a:rPr lang="en-AU" sz="2400" dirty="0"/>
              <a:t> – looks like glass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AU" sz="2400" b="1" dirty="0"/>
              <a:t>Dull</a:t>
            </a:r>
            <a:r>
              <a:rPr lang="en-AU" sz="2400" dirty="0"/>
              <a:t> – not shiny at all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AU" sz="2400" dirty="0"/>
          </a:p>
        </p:txBody>
      </p:sp>
    </p:spTree>
    <p:extLst>
      <p:ext uri="{BB962C8B-B14F-4D97-AF65-F5344CB8AC3E}">
        <p14:creationId xmlns:p14="http://schemas.microsoft.com/office/powerpoint/2010/main" val="686571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1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6275967" cy="584775"/>
          </a:xfrm>
          <a:prstGeom prst="homePlate">
            <a:avLst/>
          </a:prstGeom>
          <a:solidFill>
            <a:srgbClr val="0070C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Skill Development / Guided Practice</a:t>
            </a:r>
          </a:p>
        </p:txBody>
      </p:sp>
      <p:graphicFrame>
        <p:nvGraphicFramePr>
          <p:cNvPr id="25" name="Table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1670608"/>
              </p:ext>
            </p:extLst>
          </p:nvPr>
        </p:nvGraphicFramePr>
        <p:xfrm>
          <a:off x="9514540" y="136683"/>
          <a:ext cx="2605964" cy="128016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60596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/>
                        <a:t>Choose one of the four lustre types to describe the mineral shown.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68204" t="77546"/>
          <a:stretch/>
        </p:blipFill>
        <p:spPr>
          <a:xfrm>
            <a:off x="3618331" y="1293194"/>
            <a:ext cx="5683552" cy="4013692"/>
          </a:xfrm>
          <a:prstGeom prst="rect">
            <a:avLst/>
          </a:prstGeom>
        </p:spPr>
      </p:pic>
      <p:graphicFrame>
        <p:nvGraphicFramePr>
          <p:cNvPr id="11" name="Table 10">
            <a:extLst>
              <a:ext uri="{FF2B5EF4-FFF2-40B4-BE49-F238E27FC236}">
                <a16:creationId xmlns="" xmlns:a16="http://schemas.microsoft.com/office/drawing/2014/main" id="{87ABAD5D-DEA7-40C4-B862-D8513D94B5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7951443"/>
              </p:ext>
            </p:extLst>
          </p:nvPr>
        </p:nvGraphicFramePr>
        <p:xfrm>
          <a:off x="9532798" y="5489773"/>
          <a:ext cx="2605964" cy="12852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60596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Vocabulary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="1" dirty="0"/>
                        <a:t>lustre</a:t>
                      </a:r>
                    </a:p>
                    <a:p>
                      <a:r>
                        <a:rPr lang="en-AU" sz="1800" dirty="0">
                          <a:latin typeface="+mn-lt"/>
                        </a:rPr>
                        <a:t>the shininess of the surface of a mineral</a:t>
                      </a:r>
                      <a:endParaRPr lang="en-AU" b="0" baseline="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9" name="Title 1"/>
          <p:cNvSpPr txBox="1">
            <a:spLocks/>
          </p:cNvSpPr>
          <p:nvPr/>
        </p:nvSpPr>
        <p:spPr>
          <a:xfrm>
            <a:off x="104836" y="982208"/>
            <a:ext cx="3558588" cy="442265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1200"/>
              </a:spcAft>
            </a:pPr>
            <a:r>
              <a:rPr lang="en-AU" sz="2400" dirty="0">
                <a:latin typeface="+mn-lt"/>
              </a:rPr>
              <a:t>The types of lustre are: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AU" sz="2400" b="1" dirty="0"/>
              <a:t>Metallic</a:t>
            </a:r>
            <a:r>
              <a:rPr lang="en-AU" sz="2400" dirty="0"/>
              <a:t> – looks like a shiny new coin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AU" sz="2400" b="1" dirty="0"/>
              <a:t>Pearly</a:t>
            </a:r>
            <a:r>
              <a:rPr lang="en-AU" sz="2400" dirty="0"/>
              <a:t> – a bit shiny, like a pearl or a finger nail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AU" sz="2400" b="1" dirty="0"/>
              <a:t>Glassy</a:t>
            </a:r>
            <a:r>
              <a:rPr lang="en-AU" sz="2400" dirty="0"/>
              <a:t> – looks like glass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AU" sz="2400" b="1" dirty="0"/>
              <a:t>Dull</a:t>
            </a:r>
            <a:r>
              <a:rPr lang="en-AU" sz="2400" dirty="0"/>
              <a:t> – not shiny at all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AU" sz="2400" dirty="0"/>
          </a:p>
        </p:txBody>
      </p:sp>
    </p:spTree>
    <p:extLst>
      <p:ext uri="{BB962C8B-B14F-4D97-AF65-F5344CB8AC3E}">
        <p14:creationId xmlns:p14="http://schemas.microsoft.com/office/powerpoint/2010/main" val="2637567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6275967" cy="584775"/>
          </a:xfrm>
          <a:prstGeom prst="homePlate">
            <a:avLst/>
          </a:prstGeom>
          <a:solidFill>
            <a:srgbClr val="0070C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Skill Development / Guided Practice</a:t>
            </a:r>
          </a:p>
        </p:txBody>
      </p:sp>
      <p:graphicFrame>
        <p:nvGraphicFramePr>
          <p:cNvPr id="25" name="Table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1670608"/>
              </p:ext>
            </p:extLst>
          </p:nvPr>
        </p:nvGraphicFramePr>
        <p:xfrm>
          <a:off x="9514540" y="136683"/>
          <a:ext cx="2605964" cy="128016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60596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/>
                        <a:t>Choose one of the four lustre types to describe the mineral shown.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65656" t="22741" r="6806" b="59512"/>
          <a:stretch/>
        </p:blipFill>
        <p:spPr>
          <a:xfrm>
            <a:off x="3840973" y="982208"/>
            <a:ext cx="5489402" cy="3537797"/>
          </a:xfrm>
          <a:prstGeom prst="rect">
            <a:avLst/>
          </a:prstGeom>
        </p:spPr>
      </p:pic>
      <p:graphicFrame>
        <p:nvGraphicFramePr>
          <p:cNvPr id="9" name="Table 8">
            <a:extLst>
              <a:ext uri="{FF2B5EF4-FFF2-40B4-BE49-F238E27FC236}">
                <a16:creationId xmlns="" xmlns:a16="http://schemas.microsoft.com/office/drawing/2014/main" id="{4EEE5BA3-9124-4645-B127-76A03C1B66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7951443"/>
              </p:ext>
            </p:extLst>
          </p:nvPr>
        </p:nvGraphicFramePr>
        <p:xfrm>
          <a:off x="9532798" y="5489773"/>
          <a:ext cx="2605964" cy="12852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60596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Vocabulary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="1" dirty="0"/>
                        <a:t>lustre</a:t>
                      </a:r>
                    </a:p>
                    <a:p>
                      <a:r>
                        <a:rPr lang="en-AU" sz="1800" dirty="0">
                          <a:latin typeface="+mn-lt"/>
                        </a:rPr>
                        <a:t>the shininess of the surface of a mineral</a:t>
                      </a:r>
                      <a:endParaRPr lang="en-AU" b="0" baseline="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" name="Title 1"/>
          <p:cNvSpPr txBox="1">
            <a:spLocks/>
          </p:cNvSpPr>
          <p:nvPr/>
        </p:nvSpPr>
        <p:spPr>
          <a:xfrm>
            <a:off x="104836" y="982208"/>
            <a:ext cx="3558588" cy="442265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1200"/>
              </a:spcAft>
            </a:pPr>
            <a:r>
              <a:rPr lang="en-AU" sz="2400" dirty="0">
                <a:latin typeface="+mn-lt"/>
              </a:rPr>
              <a:t>The types of lustre are: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AU" sz="2400" b="1" dirty="0"/>
              <a:t>Metallic</a:t>
            </a:r>
            <a:r>
              <a:rPr lang="en-AU" sz="2400" dirty="0"/>
              <a:t> – looks like a shiny new coin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AU" sz="2400" b="1" dirty="0"/>
              <a:t>Pearly</a:t>
            </a:r>
            <a:r>
              <a:rPr lang="en-AU" sz="2400" dirty="0"/>
              <a:t> – a bit shiny, like a pearl or a finger nail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AU" sz="2400" b="1" dirty="0"/>
              <a:t>Glassy</a:t>
            </a:r>
            <a:r>
              <a:rPr lang="en-AU" sz="2400" dirty="0"/>
              <a:t> – looks like glass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AU" sz="2400" b="1" dirty="0"/>
              <a:t>Dull</a:t>
            </a:r>
            <a:r>
              <a:rPr lang="en-AU" sz="2400" dirty="0"/>
              <a:t> – not shiny at all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AU" sz="2400" dirty="0"/>
          </a:p>
        </p:txBody>
      </p:sp>
    </p:spTree>
    <p:extLst>
      <p:ext uri="{BB962C8B-B14F-4D97-AF65-F5344CB8AC3E}">
        <p14:creationId xmlns:p14="http://schemas.microsoft.com/office/powerpoint/2010/main" val="392737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6275967" cy="584775"/>
          </a:xfrm>
          <a:prstGeom prst="homePlate">
            <a:avLst/>
          </a:prstGeom>
          <a:solidFill>
            <a:srgbClr val="0070C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Skill Development / Guided Practice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0868335"/>
              </p:ext>
            </p:extLst>
          </p:nvPr>
        </p:nvGraphicFramePr>
        <p:xfrm>
          <a:off x="9532798" y="82987"/>
          <a:ext cx="2605964" cy="100584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60596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What is the</a:t>
                      </a:r>
                      <a:r>
                        <a:rPr lang="en-AU" baseline="0" dirty="0"/>
                        <a:t> streak of a mineral?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" name="Title 1"/>
          <p:cNvSpPr txBox="1">
            <a:spLocks/>
          </p:cNvSpPr>
          <p:nvPr/>
        </p:nvSpPr>
        <p:spPr>
          <a:xfrm>
            <a:off x="377025" y="982209"/>
            <a:ext cx="8891666" cy="406662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2800" b="1" dirty="0">
                <a:latin typeface="+mn-lt"/>
              </a:rPr>
              <a:t>Streak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AU" sz="2800" dirty="0">
                <a:latin typeface="+mn-lt"/>
              </a:rPr>
              <a:t>Streak is the colour of </a:t>
            </a:r>
            <a:r>
              <a:rPr lang="en-AU" sz="2800" dirty="0" smtClean="0">
                <a:latin typeface="+mn-lt"/>
              </a:rPr>
              <a:t>a </a:t>
            </a:r>
            <a:r>
              <a:rPr lang="en-AU" sz="2800" dirty="0">
                <a:latin typeface="+mn-lt"/>
              </a:rPr>
              <a:t>crushed or powdered mineral.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AU" sz="2800" dirty="0"/>
              <a:t>The streak colour can be seen by drawing a line, usually on a white porcelain tile.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AU" sz="2800" dirty="0">
                <a:latin typeface="+mn-lt"/>
              </a:rPr>
              <a:t>T</a:t>
            </a:r>
            <a:r>
              <a:rPr lang="en-AU" sz="2800" dirty="0" smtClean="0">
                <a:latin typeface="+mn-lt"/>
              </a:rPr>
              <a:t>he </a:t>
            </a:r>
            <a:r>
              <a:rPr lang="en-AU" sz="2800" dirty="0">
                <a:latin typeface="+mn-lt"/>
              </a:rPr>
              <a:t>colour of the whole mineral can be different to the colour of the </a:t>
            </a:r>
            <a:r>
              <a:rPr lang="en-AU" sz="2800" dirty="0" smtClean="0">
                <a:latin typeface="+mn-lt"/>
              </a:rPr>
              <a:t>streak.</a:t>
            </a:r>
            <a:endParaRPr lang="en-AU" sz="2800" dirty="0">
              <a:latin typeface="+mn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AU" sz="2800" dirty="0"/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8828299"/>
              </p:ext>
            </p:extLst>
          </p:nvPr>
        </p:nvGraphicFramePr>
        <p:xfrm>
          <a:off x="9530651" y="1240395"/>
          <a:ext cx="2605964" cy="182880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60596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The picture shows three minerals with the same colour on the outside. </a:t>
                      </a:r>
                      <a:r>
                        <a:rPr lang="en-AU" dirty="0" smtClean="0"/>
                        <a:t>What is the streak colour of each mineral</a:t>
                      </a:r>
                      <a:r>
                        <a:rPr lang="en-AU" baseline="0" dirty="0" smtClean="0"/>
                        <a:t>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6736329"/>
              </p:ext>
            </p:extLst>
          </p:nvPr>
        </p:nvGraphicFramePr>
        <p:xfrm>
          <a:off x="9530651" y="3220763"/>
          <a:ext cx="2605964" cy="128016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60596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Are the three</a:t>
                      </a:r>
                      <a:r>
                        <a:rPr lang="en-AU" baseline="0" dirty="0"/>
                        <a:t> minerals the same? Explain your choice</a:t>
                      </a:r>
                      <a:r>
                        <a:rPr lang="en-AU" dirty="0"/>
                        <a:t>.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/>
          <a:srcRect t="4059" b="8326"/>
          <a:stretch/>
        </p:blipFill>
        <p:spPr>
          <a:xfrm>
            <a:off x="2812212" y="3739714"/>
            <a:ext cx="4108803" cy="3116693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5836799" y="42564"/>
            <a:ext cx="3079150" cy="1308977"/>
            <a:chOff x="5836799" y="42564"/>
            <a:chExt cx="3079150" cy="1308977"/>
          </a:xfrm>
        </p:grpSpPr>
        <p:pic>
          <p:nvPicPr>
            <p:cNvPr id="3074" name="Picture 2" descr="Image result for streak of minerals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85823" y="42564"/>
              <a:ext cx="1730126" cy="13089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/>
            <p:cNvSpPr txBox="1"/>
            <p:nvPr/>
          </p:nvSpPr>
          <p:spPr>
            <a:xfrm>
              <a:off x="5836799" y="982209"/>
              <a:ext cx="13490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/>
                <a:t>A streak test</a:t>
              </a:r>
            </a:p>
          </p:txBody>
        </p:sp>
      </p:grpSp>
      <p:graphicFrame>
        <p:nvGraphicFramePr>
          <p:cNvPr id="13" name="Table 12">
            <a:extLst>
              <a:ext uri="{FF2B5EF4-FFF2-40B4-BE49-F238E27FC236}">
                <a16:creationId xmlns="" xmlns:a16="http://schemas.microsoft.com/office/drawing/2014/main" id="{B731338A-B28B-425E-85F4-E8A35D4E29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3857548"/>
              </p:ext>
            </p:extLst>
          </p:nvPr>
        </p:nvGraphicFramePr>
        <p:xfrm>
          <a:off x="9530651" y="5255876"/>
          <a:ext cx="2605964" cy="155956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60596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Vocabulary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="1" dirty="0"/>
                        <a:t>streak</a:t>
                      </a:r>
                    </a:p>
                    <a:p>
                      <a:r>
                        <a:rPr lang="en-AU" sz="1800" dirty="0">
                          <a:latin typeface="+mn-lt"/>
                        </a:rPr>
                        <a:t>the colour of a mineral when it is crushed or powdered</a:t>
                      </a:r>
                      <a:endParaRPr lang="en-AU" b="0" baseline="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11148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6275967" cy="584775"/>
          </a:xfrm>
          <a:prstGeom prst="homePlate">
            <a:avLst/>
          </a:prstGeom>
          <a:solidFill>
            <a:srgbClr val="0070C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Skill Development / Guided Practice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3175242"/>
              </p:ext>
            </p:extLst>
          </p:nvPr>
        </p:nvGraphicFramePr>
        <p:xfrm>
          <a:off x="9530651" y="101390"/>
          <a:ext cx="2605964" cy="73660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60596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What is hardness?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" name="Title 1"/>
          <p:cNvSpPr txBox="1">
            <a:spLocks/>
          </p:cNvSpPr>
          <p:nvPr/>
        </p:nvSpPr>
        <p:spPr>
          <a:xfrm>
            <a:off x="377025" y="982208"/>
            <a:ext cx="8891666" cy="536663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2800" b="1" dirty="0">
                <a:latin typeface="+mn-lt"/>
              </a:rPr>
              <a:t>Hardness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AU" sz="2800" dirty="0">
                <a:latin typeface="+mn-lt"/>
              </a:rPr>
              <a:t>Hardness is how easily a mineral can be scratched.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AU" sz="2800" dirty="0">
                <a:latin typeface="+mn-lt"/>
              </a:rPr>
              <a:t>Some minerals, like talc, are soft enough to be scratched with a fingernail.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AU" sz="2800" dirty="0">
                <a:latin typeface="+mn-lt"/>
              </a:rPr>
              <a:t>Other minerals, like diamond, are so hard they cannot be scratched by other minerals.</a:t>
            </a:r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0164276"/>
              </p:ext>
            </p:extLst>
          </p:nvPr>
        </p:nvGraphicFramePr>
        <p:xfrm>
          <a:off x="9528504" y="1112091"/>
          <a:ext cx="2605964" cy="128016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60596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Will talc be able to scratch </a:t>
                      </a:r>
                      <a:r>
                        <a:rPr lang="en-AU" dirty="0" smtClean="0"/>
                        <a:t>a diamond</a:t>
                      </a:r>
                      <a:r>
                        <a:rPr lang="en-AU" dirty="0"/>
                        <a:t>? Explain your choice.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357" y="3922576"/>
            <a:ext cx="2590631" cy="2590631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48357" y="5979513"/>
            <a:ext cx="5401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Talc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3319" y="3648003"/>
            <a:ext cx="3500347" cy="2865204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6023157" y="5979513"/>
            <a:ext cx="1040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Diamond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="" xmlns:a16="http://schemas.microsoft.com/office/drawing/2014/main" id="{FEDEF543-F58A-457A-9CEE-89C8A4A17E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2098565"/>
              </p:ext>
            </p:extLst>
          </p:nvPr>
        </p:nvGraphicFramePr>
        <p:xfrm>
          <a:off x="9530651" y="5471370"/>
          <a:ext cx="2605964" cy="12852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60596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Vocabulary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="1" dirty="0"/>
                        <a:t>hardness</a:t>
                      </a:r>
                    </a:p>
                    <a:p>
                      <a:r>
                        <a:rPr lang="en-AU" sz="1800" dirty="0">
                          <a:latin typeface="+mn-lt"/>
                        </a:rPr>
                        <a:t>how easily a mineral can be scratched</a:t>
                      </a:r>
                      <a:endParaRPr lang="en-AU" b="0" baseline="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62313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6275967" cy="584775"/>
          </a:xfrm>
          <a:prstGeom prst="homePlate">
            <a:avLst/>
          </a:prstGeom>
          <a:solidFill>
            <a:srgbClr val="0070C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Skill Development / Guided Practice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4633568"/>
              </p:ext>
            </p:extLst>
          </p:nvPr>
        </p:nvGraphicFramePr>
        <p:xfrm>
          <a:off x="317223" y="4275711"/>
          <a:ext cx="2605964" cy="100584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60596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Which mineral</a:t>
                      </a:r>
                      <a:r>
                        <a:rPr lang="en-AU" baseline="0" dirty="0"/>
                        <a:t> has a hardness of 4</a:t>
                      </a:r>
                      <a:r>
                        <a:rPr lang="en-AU" dirty="0"/>
                        <a:t>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" name="Title 1"/>
          <p:cNvSpPr txBox="1">
            <a:spLocks/>
          </p:cNvSpPr>
          <p:nvPr/>
        </p:nvSpPr>
        <p:spPr>
          <a:xfrm>
            <a:off x="377025" y="982208"/>
            <a:ext cx="6821691" cy="536663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2800" b="1" dirty="0">
                <a:latin typeface="+mn-lt"/>
              </a:rPr>
              <a:t>Mohs’ Scale of Hardness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AU" sz="2800" dirty="0">
                <a:latin typeface="+mn-lt"/>
              </a:rPr>
              <a:t>Friedrich </a:t>
            </a:r>
            <a:r>
              <a:rPr lang="en-AU" sz="2800" dirty="0" err="1">
                <a:latin typeface="+mn-lt"/>
              </a:rPr>
              <a:t>Mohs</a:t>
            </a:r>
            <a:r>
              <a:rPr lang="en-AU" sz="2800" dirty="0">
                <a:latin typeface="+mn-lt"/>
              </a:rPr>
              <a:t> </a:t>
            </a:r>
            <a:r>
              <a:rPr lang="en-AU" sz="2800" dirty="0" smtClean="0">
                <a:latin typeface="+mn-lt"/>
              </a:rPr>
              <a:t>gave </a:t>
            </a:r>
            <a:r>
              <a:rPr lang="en-AU" sz="2800" dirty="0">
                <a:latin typeface="+mn-lt"/>
              </a:rPr>
              <a:t>a hardness number to ten common minerals. These are used </a:t>
            </a:r>
            <a:r>
              <a:rPr lang="en-AU" sz="2800" dirty="0" smtClean="0">
                <a:latin typeface="+mn-lt"/>
              </a:rPr>
              <a:t>to describe and </a:t>
            </a:r>
            <a:r>
              <a:rPr lang="en-AU" sz="2800" dirty="0">
                <a:latin typeface="+mn-lt"/>
              </a:rPr>
              <a:t>find the hardness of other minerals.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AU" sz="2800" dirty="0">
                <a:latin typeface="+mn-lt"/>
              </a:rPr>
              <a:t>Harder minerals will scratch softer minerals.</a:t>
            </a:r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117037"/>
              </p:ext>
            </p:extLst>
          </p:nvPr>
        </p:nvGraphicFramePr>
        <p:xfrm>
          <a:off x="3374403" y="3790488"/>
          <a:ext cx="2605964" cy="155448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60596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5965">
                <a:tc>
                  <a:txBody>
                    <a:bodyPr/>
                    <a:lstStyle/>
                    <a:p>
                      <a:r>
                        <a:rPr lang="en-AU" dirty="0"/>
                        <a:t>CFU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Topaz has a hardness of 8. Name</a:t>
                      </a:r>
                      <a:r>
                        <a:rPr lang="en-AU" baseline="0" dirty="0"/>
                        <a:t> one mineral that </a:t>
                      </a:r>
                      <a:r>
                        <a:rPr lang="en-AU" baseline="0" dirty="0" smtClean="0"/>
                        <a:t>will be scratched by </a:t>
                      </a:r>
                      <a:r>
                        <a:rPr lang="en-AU" baseline="0" dirty="0"/>
                        <a:t>topaz.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l="3287" t="9728" r="4475"/>
          <a:stretch/>
        </p:blipFill>
        <p:spPr>
          <a:xfrm>
            <a:off x="7198716" y="0"/>
            <a:ext cx="4993284" cy="6862378"/>
          </a:xfrm>
          <a:prstGeom prst="rect">
            <a:avLst/>
          </a:prstGeom>
        </p:spPr>
      </p:pic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9299036"/>
              </p:ext>
            </p:extLst>
          </p:nvPr>
        </p:nvGraphicFramePr>
        <p:xfrm>
          <a:off x="3383030" y="5472639"/>
          <a:ext cx="2605964" cy="128016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60596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5965">
                <a:tc>
                  <a:txBody>
                    <a:bodyPr/>
                    <a:lstStyle/>
                    <a:p>
                      <a:r>
                        <a:rPr lang="en-AU" dirty="0"/>
                        <a:t>CFU </a:t>
                      </a:r>
                      <a:r>
                        <a:rPr lang="en-AU" dirty="0" smtClean="0"/>
                        <a:t>3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Topaz has a hardness of 8. Name</a:t>
                      </a:r>
                      <a:r>
                        <a:rPr lang="en-AU" baseline="0" dirty="0"/>
                        <a:t> one mineral that </a:t>
                      </a:r>
                      <a:r>
                        <a:rPr lang="en-AU" baseline="0" dirty="0" smtClean="0"/>
                        <a:t>will scratch </a:t>
                      </a:r>
                      <a:r>
                        <a:rPr lang="en-AU" baseline="0" dirty="0"/>
                        <a:t>topaz.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70181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2014888" cy="584775"/>
          </a:xfrm>
          <a:prstGeom prst="homePlate">
            <a:avLst/>
          </a:prstGeom>
          <a:solidFill>
            <a:srgbClr val="0070C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Relevance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67555" y="971188"/>
            <a:ext cx="10331172" cy="294618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1200"/>
              </a:spcAft>
            </a:pPr>
            <a:r>
              <a:rPr lang="en-AU" sz="2800" dirty="0"/>
              <a:t>Being able to describe the properties of minerals will help you to identify minerals.</a:t>
            </a:r>
          </a:p>
          <a:p>
            <a:pPr>
              <a:spcAft>
                <a:spcPts val="1200"/>
              </a:spcAft>
            </a:pPr>
            <a:r>
              <a:rPr lang="en-AU" sz="2800" dirty="0"/>
              <a:t>The properties of a mineral will affect how it is used.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9234" y="2740167"/>
            <a:ext cx="3344331" cy="334433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8584" y="2789207"/>
            <a:ext cx="3367750" cy="3383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554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2311405" cy="584775"/>
          </a:xfrm>
          <a:prstGeom prst="homePlate">
            <a:avLst/>
          </a:prstGeom>
          <a:solidFill>
            <a:srgbClr val="0070C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Skill Closure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67555" y="833059"/>
            <a:ext cx="8924214" cy="61297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2800" dirty="0"/>
              <a:t>How are rocks different to minerals?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1878792"/>
            <a:ext cx="2311405" cy="584775"/>
          </a:xfrm>
          <a:prstGeom prst="homePlate">
            <a:avLst/>
          </a:prstGeom>
          <a:solidFill>
            <a:srgbClr val="0070C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Skill Closure</a:t>
            </a: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267555" y="2679949"/>
            <a:ext cx="8158389" cy="163522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2800" dirty="0"/>
              <a:t>The lustre of a mineral can be described as metallic, pearly, glassy or dull. How would you describe the lustre of quartz? Explain your choice.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5102907" y="343561"/>
            <a:ext cx="3025994" cy="2223580"/>
            <a:chOff x="5102907" y="343561"/>
            <a:chExt cx="3025994" cy="222358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23966" y="343561"/>
              <a:ext cx="2204935" cy="2204935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5102907" y="2197809"/>
              <a:ext cx="8210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/>
                <a:t>Quartz</a:t>
              </a: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-1" y="4239170"/>
            <a:ext cx="2311405" cy="584775"/>
          </a:xfrm>
          <a:prstGeom prst="homePlate">
            <a:avLst/>
          </a:prstGeom>
          <a:solidFill>
            <a:srgbClr val="0070C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Skill Closure</a:t>
            </a: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267554" y="4991196"/>
            <a:ext cx="8158389" cy="163522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2800" dirty="0"/>
              <a:t>A mineral has a hardness of 4 on the Mohs’ hardness scale. Name two minerals that would scratch it.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3287" t="9728" r="4475"/>
          <a:stretch/>
        </p:blipFill>
        <p:spPr>
          <a:xfrm>
            <a:off x="8257069" y="1446029"/>
            <a:ext cx="3934931" cy="5407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566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10" grpId="0" animBg="1"/>
      <p:bldP spid="13" grpId="0"/>
      <p:bldP spid="9" grpId="0" animBg="1"/>
      <p:bldP spid="1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2429041" cy="584775"/>
          </a:xfrm>
          <a:prstGeom prst="homePlate">
            <a:avLst/>
          </a:prstGeom>
          <a:solidFill>
            <a:srgbClr val="0070C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Daily Review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438150" y="3223067"/>
            <a:ext cx="9753600" cy="320630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3200" dirty="0"/>
              <a:t/>
            </a:r>
            <a:br>
              <a:rPr lang="en-AU" sz="3200" dirty="0"/>
            </a:br>
            <a:endParaRPr lang="en-AU" sz="3200" dirty="0"/>
          </a:p>
        </p:txBody>
      </p:sp>
      <p:sp>
        <p:nvSpPr>
          <p:cNvPr id="5" name="TextBox 4"/>
          <p:cNvSpPr txBox="1"/>
          <p:nvPr/>
        </p:nvSpPr>
        <p:spPr>
          <a:xfrm>
            <a:off x="170972" y="847555"/>
            <a:ext cx="589323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>
                <a:latin typeface="+mj-lt"/>
              </a:rPr>
              <a:t>Rocks can be identified using their physical properties.</a:t>
            </a:r>
          </a:p>
          <a:p>
            <a:endParaRPr lang="en-AU" sz="2800" dirty="0">
              <a:latin typeface="+mj-lt"/>
            </a:endParaRPr>
          </a:p>
          <a:p>
            <a:r>
              <a:rPr lang="en-AU" sz="2800" dirty="0">
                <a:latin typeface="+mj-lt"/>
              </a:rPr>
              <a:t>Another physical property geologists look at is the layers in the rock.</a:t>
            </a:r>
          </a:p>
          <a:p>
            <a:endParaRPr lang="en-AU" sz="2800" dirty="0">
              <a:latin typeface="+mj-lt"/>
            </a:endParaRPr>
          </a:p>
          <a:p>
            <a:r>
              <a:rPr lang="en-AU" sz="2800" dirty="0">
                <a:latin typeface="+mj-lt"/>
              </a:rPr>
              <a:t>Does tiger iron have layers?</a:t>
            </a:r>
          </a:p>
          <a:p>
            <a:endParaRPr lang="en-AU" sz="2800" dirty="0">
              <a:latin typeface="+mj-lt"/>
            </a:endParaRPr>
          </a:p>
          <a:p>
            <a:r>
              <a:rPr lang="en-AU" sz="2800" dirty="0" smtClean="0">
                <a:latin typeface="+mj-lt"/>
              </a:rPr>
              <a:t>Describe the layers.</a:t>
            </a:r>
            <a:endParaRPr lang="en-AU" sz="2800" dirty="0">
              <a:latin typeface="+mj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780" y="620878"/>
            <a:ext cx="5319163" cy="611703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0879237" y="251546"/>
            <a:ext cx="1078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Tiger iron</a:t>
            </a:r>
          </a:p>
        </p:txBody>
      </p:sp>
    </p:spTree>
    <p:extLst>
      <p:ext uri="{BB962C8B-B14F-4D97-AF65-F5344CB8AC3E}">
        <p14:creationId xmlns:p14="http://schemas.microsoft.com/office/powerpoint/2010/main" val="1598790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3895468" cy="584775"/>
          </a:xfrm>
          <a:prstGeom prst="homePlate">
            <a:avLst/>
          </a:prstGeom>
          <a:solidFill>
            <a:srgbClr val="0070C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Independent Practice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67554" y="833058"/>
            <a:ext cx="8534247" cy="602494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AU" sz="2800" dirty="0">
                <a:latin typeface="+mn-lt"/>
              </a:rPr>
              <a:t>In your books or on your device answer the following questions in full sentences</a:t>
            </a:r>
            <a:r>
              <a:rPr lang="en-AU" sz="2800" dirty="0" smtClean="0">
                <a:latin typeface="+mn-lt"/>
              </a:rPr>
              <a:t>:</a:t>
            </a:r>
            <a:endParaRPr lang="en-AU" sz="2800" dirty="0">
              <a:latin typeface="+mn-lt"/>
            </a:endParaRPr>
          </a:p>
          <a:p>
            <a:pPr marL="514350" indent="-514350">
              <a:lnSpc>
                <a:spcPct val="10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AU" sz="2400" dirty="0">
                <a:latin typeface="+mn-lt"/>
              </a:rPr>
              <a:t>In terms of geology (study of rocks), define the terms</a:t>
            </a:r>
          </a:p>
          <a:p>
            <a:pPr marL="971550" lvl="1" indent="-514350">
              <a:spcAft>
                <a:spcPts val="600"/>
              </a:spcAft>
              <a:buFont typeface="+mj-lt"/>
              <a:buAutoNum type="alphaLcParenR"/>
            </a:pPr>
            <a:r>
              <a:rPr lang="en-AU" sz="2000" dirty="0"/>
              <a:t>Lustre		b) Streak		c) Hardness</a:t>
            </a:r>
          </a:p>
          <a:p>
            <a:pPr marL="514350" indent="-514350">
              <a:lnSpc>
                <a:spcPct val="10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AU" sz="2400" dirty="0">
                <a:latin typeface="+mn-lt"/>
              </a:rPr>
              <a:t>Name an object or mineral that shows each type of lustre (metallic, glassy, pearly, dull).</a:t>
            </a:r>
          </a:p>
          <a:p>
            <a:pPr marL="514350" indent="-514350">
              <a:lnSpc>
                <a:spcPct val="10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AU" sz="2400" dirty="0">
                <a:latin typeface="+mn-lt"/>
              </a:rPr>
              <a:t>In the top image, describe the outside colour and streak colour of each mineral.</a:t>
            </a:r>
          </a:p>
          <a:p>
            <a:pPr marL="514350" indent="-514350">
              <a:lnSpc>
                <a:spcPct val="10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AU" sz="2400" dirty="0">
                <a:latin typeface="+mn-lt"/>
              </a:rPr>
              <a:t>What does it mean for a mineral to have a hardness of 1 on the Mohs scale?</a:t>
            </a:r>
          </a:p>
          <a:p>
            <a:pPr marL="514350" indent="-514350">
              <a:lnSpc>
                <a:spcPct val="10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AU" sz="2400" dirty="0">
                <a:latin typeface="+mn-lt"/>
              </a:rPr>
              <a:t>What is the hardest mineral on the Mohs scale?</a:t>
            </a:r>
          </a:p>
          <a:p>
            <a:pPr marL="514350" indent="-514350">
              <a:lnSpc>
                <a:spcPct val="10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AU" sz="2400" dirty="0">
                <a:latin typeface="+mn-lt"/>
              </a:rPr>
              <a:t>Copper has a hardness of 3.5. </a:t>
            </a:r>
          </a:p>
          <a:p>
            <a:pPr marL="971550" lvl="1" indent="-514350">
              <a:spcAft>
                <a:spcPts val="600"/>
              </a:spcAft>
              <a:buFont typeface="+mj-lt"/>
              <a:buAutoNum type="alphaLcParenR"/>
            </a:pPr>
            <a:r>
              <a:rPr lang="en-AU" sz="2000" dirty="0"/>
              <a:t>Which minerals on the scale will be scratched by copper?</a:t>
            </a:r>
          </a:p>
          <a:p>
            <a:pPr marL="971550" lvl="1" indent="-514350">
              <a:spcAft>
                <a:spcPts val="600"/>
              </a:spcAft>
              <a:buFont typeface="+mj-lt"/>
              <a:buAutoNum type="alphaLcParenR"/>
            </a:pPr>
            <a:r>
              <a:rPr lang="en-AU" sz="2000" dirty="0"/>
              <a:t>Which minerals on the scale will scratch copper?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4246" y="0"/>
            <a:ext cx="2675882" cy="23636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3287" t="9728" r="4475"/>
          <a:stretch/>
        </p:blipFill>
        <p:spPr>
          <a:xfrm>
            <a:off x="8951938" y="2350513"/>
            <a:ext cx="3240062" cy="4452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746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2429041" cy="584775"/>
          </a:xfrm>
          <a:prstGeom prst="homePlate">
            <a:avLst/>
          </a:prstGeom>
          <a:solidFill>
            <a:srgbClr val="0070C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Daily Review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438150" y="3223067"/>
            <a:ext cx="9753600" cy="320630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3200" dirty="0"/>
              <a:t/>
            </a:r>
            <a:br>
              <a:rPr lang="en-AU" sz="3200" dirty="0"/>
            </a:br>
            <a:endParaRPr lang="en-AU" sz="3200" dirty="0"/>
          </a:p>
        </p:txBody>
      </p:sp>
      <p:sp>
        <p:nvSpPr>
          <p:cNvPr id="5" name="TextBox 4"/>
          <p:cNvSpPr txBox="1"/>
          <p:nvPr/>
        </p:nvSpPr>
        <p:spPr>
          <a:xfrm>
            <a:off x="170972" y="847555"/>
            <a:ext cx="5893239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>
                <a:latin typeface="+mj-lt"/>
              </a:rPr>
              <a:t>Rocks can be identified using their physical properties.</a:t>
            </a:r>
          </a:p>
          <a:p>
            <a:endParaRPr lang="en-AU" sz="2800" dirty="0">
              <a:latin typeface="+mj-lt"/>
            </a:endParaRPr>
          </a:p>
          <a:p>
            <a:r>
              <a:rPr lang="en-AU" sz="2800" dirty="0">
                <a:latin typeface="+mj-lt"/>
              </a:rPr>
              <a:t>Geologists also look for air holes in the rock.</a:t>
            </a:r>
          </a:p>
          <a:p>
            <a:endParaRPr lang="en-AU" sz="2800" dirty="0">
              <a:latin typeface="+mj-lt"/>
            </a:endParaRPr>
          </a:p>
          <a:p>
            <a:r>
              <a:rPr lang="en-AU" sz="2800" dirty="0">
                <a:latin typeface="+mj-lt"/>
              </a:rPr>
              <a:t>Does this rock contain air holes?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780" y="620878"/>
            <a:ext cx="5319163" cy="611703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0879237" y="251546"/>
            <a:ext cx="1078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Tiger iron</a:t>
            </a:r>
          </a:p>
        </p:txBody>
      </p:sp>
    </p:spTree>
    <p:extLst>
      <p:ext uri="{BB962C8B-B14F-4D97-AF65-F5344CB8AC3E}">
        <p14:creationId xmlns:p14="http://schemas.microsoft.com/office/powerpoint/2010/main" val="1082829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2429041" cy="584775"/>
          </a:xfrm>
          <a:prstGeom prst="homePlate">
            <a:avLst/>
          </a:prstGeom>
          <a:solidFill>
            <a:srgbClr val="0070C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Daily Review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70972" y="847555"/>
            <a:ext cx="1065597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>
                <a:latin typeface="+mj-lt"/>
              </a:rPr>
              <a:t>Rocks can be identified using their physical properties.</a:t>
            </a:r>
          </a:p>
          <a:p>
            <a:endParaRPr lang="en-AU" sz="2800" dirty="0">
              <a:latin typeface="+mj-lt"/>
            </a:endParaRPr>
          </a:p>
          <a:p>
            <a:r>
              <a:rPr lang="en-AU" sz="2800" dirty="0">
                <a:latin typeface="+mj-lt"/>
              </a:rPr>
              <a:t>A rock can be made of crystals or grains.</a:t>
            </a:r>
          </a:p>
          <a:p>
            <a:endParaRPr lang="en-AU" sz="2800" dirty="0">
              <a:latin typeface="+mj-lt"/>
            </a:endParaRPr>
          </a:p>
          <a:p>
            <a:r>
              <a:rPr lang="en-AU" sz="2800" dirty="0">
                <a:latin typeface="+mj-lt"/>
              </a:rPr>
              <a:t>On your whiteboard, explain the difference between crystals and grains.</a:t>
            </a:r>
          </a:p>
        </p:txBody>
      </p:sp>
      <p:pic>
        <p:nvPicPr>
          <p:cNvPr id="1026" name="Picture 2" descr="R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370" y="3725909"/>
            <a:ext cx="4461342" cy="2957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6740" y="3725909"/>
            <a:ext cx="4461342" cy="2957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648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35840" y="2057400"/>
            <a:ext cx="8274424" cy="2514600"/>
          </a:xfrm>
          <a:solidFill>
            <a:schemeClr val="bg1"/>
          </a:solidFill>
          <a:ln w="38100">
            <a:solidFill>
              <a:schemeClr val="accent1"/>
            </a:solidFill>
          </a:ln>
        </p:spPr>
        <p:txBody>
          <a:bodyPr anchor="ctr">
            <a:normAutofit/>
          </a:bodyPr>
          <a:lstStyle/>
          <a:p>
            <a:r>
              <a:rPr lang="en-AU" dirty="0">
                <a:latin typeface="Calibri Light" panose="020F0302020204030204" pitchFamily="34" charset="0"/>
                <a:cs typeface="Calibri Light" panose="020F0302020204030204" pitchFamily="34" charset="0"/>
              </a:rPr>
              <a:t>Properties of Minerals</a:t>
            </a:r>
            <a:r>
              <a:rPr lang="en-AU" sz="2800" dirty="0">
                <a:latin typeface="Calibri Light" panose="020F0302020204030204" pitchFamily="34" charset="0"/>
                <a:cs typeface="Calibri Light" panose="020F0302020204030204" pitchFamily="34" charset="0"/>
              </a:rPr>
              <a:t/>
            </a:r>
            <a:br>
              <a:rPr lang="en-AU" sz="2800" dirty="0"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en-AU" sz="2800" dirty="0">
                <a:latin typeface="Calibri Light" panose="020F0302020204030204" pitchFamily="34" charset="0"/>
                <a:cs typeface="Calibri Light" panose="020F0302020204030204" pitchFamily="34" charset="0"/>
              </a:rPr>
              <a:t>Year 8 Science</a:t>
            </a:r>
            <a:endParaRPr lang="en-AU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29637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3424403" cy="584775"/>
          </a:xfrm>
          <a:prstGeom prst="homePlate">
            <a:avLst/>
          </a:prstGeom>
          <a:solidFill>
            <a:srgbClr val="0070C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Learning Objective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2396108"/>
            <a:ext cx="4498548" cy="584775"/>
          </a:xfrm>
          <a:prstGeom prst="homePlate">
            <a:avLst/>
          </a:prstGeom>
          <a:solidFill>
            <a:srgbClr val="0070C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Activate Prior Knowledge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438150" y="3223067"/>
            <a:ext cx="9753600" cy="320630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3200" dirty="0"/>
              <a:t/>
            </a:r>
            <a:br>
              <a:rPr lang="en-AU" sz="3200" dirty="0"/>
            </a:br>
            <a:endParaRPr lang="en-AU" sz="3200" dirty="0"/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3315126"/>
              </p:ext>
            </p:extLst>
          </p:nvPr>
        </p:nvGraphicFramePr>
        <p:xfrm>
          <a:off x="9328245" y="244761"/>
          <a:ext cx="2605964" cy="100584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60596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What are we going to describe?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3" name="Title 1"/>
          <p:cNvSpPr txBox="1">
            <a:spLocks/>
          </p:cNvSpPr>
          <p:nvPr/>
        </p:nvSpPr>
        <p:spPr>
          <a:xfrm>
            <a:off x="260730" y="3223067"/>
            <a:ext cx="9186200" cy="31951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2800" dirty="0"/>
              <a:t>Minerals have many uses, one of which is in jewellery. </a:t>
            </a:r>
          </a:p>
          <a:p>
            <a:endParaRPr lang="en-AU" sz="2800" dirty="0"/>
          </a:p>
          <a:p>
            <a:r>
              <a:rPr lang="en-AU" sz="2800" dirty="0"/>
              <a:t>Think, Pair, Share: How many gemstones can you name?</a:t>
            </a:r>
          </a:p>
          <a:p>
            <a:endParaRPr lang="en-AU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438150" y="975167"/>
            <a:ext cx="832307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AU" sz="2800" dirty="0">
                <a:latin typeface="+mj-lt"/>
              </a:rPr>
              <a:t>Define minerals</a:t>
            </a:r>
          </a:p>
          <a:p>
            <a:pPr marL="342900" indent="-342900">
              <a:buFont typeface="+mj-lt"/>
              <a:buAutoNum type="arabicPeriod"/>
            </a:pPr>
            <a:r>
              <a:rPr lang="en-AU" sz="2800" dirty="0">
                <a:latin typeface="+mj-lt"/>
              </a:rPr>
              <a:t>Describe properties of minerals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/>
          <a:srcRect l="14136" t="13831" r="13777" b="21982"/>
          <a:stretch/>
        </p:blipFill>
        <p:spPr>
          <a:xfrm>
            <a:off x="8240820" y="4450673"/>
            <a:ext cx="3842723" cy="228110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3"/>
          <a:srcRect t="33378" b="19196"/>
          <a:stretch/>
        </p:blipFill>
        <p:spPr>
          <a:xfrm>
            <a:off x="8015842" y="2009779"/>
            <a:ext cx="2862175" cy="1357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046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 animBg="1"/>
      <p:bldP spid="13" grpId="0" uiExpand="1" build="p"/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4023093" cy="584775"/>
          </a:xfrm>
          <a:prstGeom prst="homePlate">
            <a:avLst/>
          </a:prstGeom>
          <a:solidFill>
            <a:srgbClr val="0070C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Concept Development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377025" y="982208"/>
            <a:ext cx="8924214" cy="370198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2800" b="1" dirty="0">
                <a:latin typeface="+mn-lt"/>
              </a:rPr>
              <a:t>Rocks and Minerals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AU" sz="2800" dirty="0">
                <a:latin typeface="+mn-lt"/>
              </a:rPr>
              <a:t>A mineral is a substance with its own chemical composition, structure and properties.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AU" sz="2800" dirty="0">
                <a:latin typeface="+mn-lt"/>
              </a:rPr>
              <a:t>Minerals are naturally occurring.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AU" sz="2800" dirty="0">
                <a:latin typeface="+mn-lt"/>
              </a:rPr>
              <a:t>Rocks are made of one or more minerals.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2372799"/>
              </p:ext>
            </p:extLst>
          </p:nvPr>
        </p:nvGraphicFramePr>
        <p:xfrm>
          <a:off x="9524900" y="87943"/>
          <a:ext cx="2605964" cy="73660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60596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</a:t>
                      </a:r>
                      <a:r>
                        <a:rPr lang="en-AU" dirty="0" smtClean="0"/>
                        <a:t>1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What is</a:t>
                      </a:r>
                      <a:r>
                        <a:rPr lang="en-AU" baseline="0" dirty="0"/>
                        <a:t> a mineral?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125115"/>
              </p:ext>
            </p:extLst>
          </p:nvPr>
        </p:nvGraphicFramePr>
        <p:xfrm>
          <a:off x="9524900" y="993393"/>
          <a:ext cx="2605964" cy="100584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60596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</a:t>
                      </a:r>
                      <a:r>
                        <a:rPr lang="en-AU" dirty="0" smtClean="0"/>
                        <a:t>2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Is granite a rock or a mineral?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6839" y="3772494"/>
            <a:ext cx="5359221" cy="274788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887" y="3772495"/>
            <a:ext cx="2972647" cy="2482077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2002048" y="6254572"/>
            <a:ext cx="8811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Granite</a:t>
            </a:r>
          </a:p>
        </p:txBody>
      </p:sp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5742582"/>
              </p:ext>
            </p:extLst>
          </p:nvPr>
        </p:nvGraphicFramePr>
        <p:xfrm>
          <a:off x="9524900" y="2168083"/>
          <a:ext cx="2605964" cy="210312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60596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</a:t>
                      </a:r>
                      <a:r>
                        <a:rPr lang="en-AU" dirty="0" smtClean="0"/>
                        <a:t>3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Cubic zirconia</a:t>
                      </a:r>
                      <a:r>
                        <a:rPr lang="en-AU" baseline="0" dirty="0"/>
                        <a:t> is a man-made substance that is often used in place of diamonds in jewellery. Is cubic zirconia a mineral? Explain your choice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="" xmlns:a16="http://schemas.microsoft.com/office/drawing/2014/main" id="{D5084998-AFA4-4376-A269-B50751C233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8819996"/>
              </p:ext>
            </p:extLst>
          </p:nvPr>
        </p:nvGraphicFramePr>
        <p:xfrm>
          <a:off x="9491854" y="5481618"/>
          <a:ext cx="2646908" cy="12852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64690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Vocabulary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="1" dirty="0"/>
                        <a:t>property</a:t>
                      </a:r>
                      <a:endParaRPr lang="en-AU" dirty="0"/>
                    </a:p>
                    <a:p>
                      <a:r>
                        <a:rPr lang="en-AU" baseline="0" dirty="0"/>
                        <a:t>characteristic, feature or quality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38728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 uiExpand="1" build="p"/>
      <p:bldP spid="1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4023093" cy="584775"/>
          </a:xfrm>
          <a:prstGeom prst="homePlate">
            <a:avLst/>
          </a:prstGeom>
          <a:solidFill>
            <a:srgbClr val="0070C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Concept Development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1148809"/>
              </p:ext>
            </p:extLst>
          </p:nvPr>
        </p:nvGraphicFramePr>
        <p:xfrm>
          <a:off x="9532798" y="82987"/>
          <a:ext cx="2605964" cy="73660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60596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/>
                        <a:t>What is a property?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" name="Title 1"/>
          <p:cNvSpPr txBox="1">
            <a:spLocks/>
          </p:cNvSpPr>
          <p:nvPr/>
        </p:nvSpPr>
        <p:spPr>
          <a:xfrm>
            <a:off x="377025" y="982207"/>
            <a:ext cx="8924214" cy="453224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2800" b="1" dirty="0">
                <a:latin typeface="+mn-lt"/>
              </a:rPr>
              <a:t>Identifying Minerals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AU" sz="2800" dirty="0">
                <a:latin typeface="+mn-lt"/>
              </a:rPr>
              <a:t>To identify minerals, geologists look at their properties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AU" sz="2800" dirty="0">
                <a:latin typeface="+mn-lt"/>
              </a:rPr>
              <a:t>The properties used to identify minerals are different to those used to identify rocks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AU" sz="2800" dirty="0">
                <a:latin typeface="+mn-lt"/>
              </a:rPr>
              <a:t>Some of the properties used to identify minerals are: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AU" sz="2600" dirty="0"/>
              <a:t>Lustre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AU" sz="2600" dirty="0"/>
              <a:t>Streak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AU" sz="2600" dirty="0"/>
              <a:t>Hardness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7824916"/>
              </p:ext>
            </p:extLst>
          </p:nvPr>
        </p:nvGraphicFramePr>
        <p:xfrm>
          <a:off x="9530651" y="988437"/>
          <a:ext cx="2605964" cy="100584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60596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How do geologists</a:t>
                      </a:r>
                      <a:r>
                        <a:rPr lang="en-AU" baseline="0" dirty="0"/>
                        <a:t> identify minerals?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7015465"/>
              </p:ext>
            </p:extLst>
          </p:nvPr>
        </p:nvGraphicFramePr>
        <p:xfrm>
          <a:off x="9530651" y="2190035"/>
          <a:ext cx="2605964" cy="128016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60596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What properties do</a:t>
                      </a:r>
                      <a:r>
                        <a:rPr lang="en-AU" baseline="0" dirty="0"/>
                        <a:t> geologists use to identify minerals?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="" xmlns:a16="http://schemas.microsoft.com/office/drawing/2014/main" id="{6A10E69E-7DAE-45BA-9129-38F7344282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5145652"/>
              </p:ext>
            </p:extLst>
          </p:nvPr>
        </p:nvGraphicFramePr>
        <p:xfrm>
          <a:off x="9491854" y="4392493"/>
          <a:ext cx="2646908" cy="23825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64690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Vocabulary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="1" dirty="0"/>
                        <a:t>property</a:t>
                      </a:r>
                      <a:endParaRPr lang="en-AU" dirty="0"/>
                    </a:p>
                    <a:p>
                      <a:r>
                        <a:rPr lang="en-AU" baseline="0" dirty="0"/>
                        <a:t>characteristic, feature or quality</a:t>
                      </a:r>
                    </a:p>
                    <a:p>
                      <a:endParaRPr lang="en-AU" baseline="0" dirty="0"/>
                    </a:p>
                    <a:p>
                      <a:r>
                        <a:rPr lang="en-AU" b="1" baseline="0" dirty="0"/>
                        <a:t>geologist</a:t>
                      </a:r>
                      <a:endParaRPr lang="en-AU" baseline="0" dirty="0"/>
                    </a:p>
                    <a:p>
                      <a:r>
                        <a:rPr lang="en-AU" baseline="0" dirty="0"/>
                        <a:t>scientist who studies rocks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36014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6275967" cy="584775"/>
          </a:xfrm>
          <a:prstGeom prst="homePlate">
            <a:avLst/>
          </a:prstGeom>
          <a:solidFill>
            <a:srgbClr val="0070C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Skill Development / Guided Practice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1000933"/>
              </p:ext>
            </p:extLst>
          </p:nvPr>
        </p:nvGraphicFramePr>
        <p:xfrm>
          <a:off x="9532798" y="82987"/>
          <a:ext cx="2605964" cy="73660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60596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/>
                        <a:t>What is lustre?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" name="Title 1"/>
          <p:cNvSpPr txBox="1">
            <a:spLocks/>
          </p:cNvSpPr>
          <p:nvPr/>
        </p:nvSpPr>
        <p:spPr>
          <a:xfrm>
            <a:off x="377024" y="982209"/>
            <a:ext cx="9069905" cy="446342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2800" b="1" dirty="0">
                <a:latin typeface="+mn-lt"/>
              </a:rPr>
              <a:t>Lustre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AU" sz="2800" dirty="0">
                <a:latin typeface="+mn-lt"/>
              </a:rPr>
              <a:t>Lustre is a description of the shininess of the surface of a mineral.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AU" sz="2800" dirty="0">
                <a:latin typeface="+mn-lt"/>
              </a:rPr>
              <a:t>Some types of lustre are: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AU" sz="2600" dirty="0"/>
              <a:t>Metallic – looks like a shiny new coin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AU" sz="2600" dirty="0"/>
              <a:t>Pearly – </a:t>
            </a:r>
            <a:r>
              <a:rPr lang="en-AU" sz="2600" dirty="0" smtClean="0"/>
              <a:t>a bit </a:t>
            </a:r>
            <a:r>
              <a:rPr lang="en-AU" sz="2600" dirty="0"/>
              <a:t>shiny, like a pearl or a finger nail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AU" sz="2600" dirty="0"/>
              <a:t>Glassy – looks like glass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AU" sz="2600" dirty="0"/>
              <a:t>Dull – not shiny at all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AU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AU" sz="2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75992" r="64369"/>
          <a:stretch/>
        </p:blipFill>
        <p:spPr>
          <a:xfrm>
            <a:off x="1243604" y="4991504"/>
            <a:ext cx="2646908" cy="178351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2"/>
          <a:srcRect l="2110" t="20733" r="70148" b="60242"/>
          <a:stretch/>
        </p:blipFill>
        <p:spPr>
          <a:xfrm>
            <a:off x="4199251" y="4930506"/>
            <a:ext cx="2415529" cy="1656573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2"/>
          <a:srcRect l="67778" t="40000" r="5965" b="42576"/>
          <a:stretch/>
        </p:blipFill>
        <p:spPr>
          <a:xfrm>
            <a:off x="6614780" y="3955898"/>
            <a:ext cx="2732777" cy="1813339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2"/>
          <a:srcRect l="68204" t="77546"/>
          <a:stretch/>
        </p:blipFill>
        <p:spPr>
          <a:xfrm>
            <a:off x="9614337" y="982209"/>
            <a:ext cx="2355302" cy="1663301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2"/>
          <a:srcRect l="65656" t="22741" r="5980" b="59512"/>
          <a:stretch/>
        </p:blipFill>
        <p:spPr>
          <a:xfrm>
            <a:off x="9286910" y="2738791"/>
            <a:ext cx="2355302" cy="1473700"/>
          </a:xfrm>
          <a:prstGeom prst="rect">
            <a:avLst/>
          </a:prstGeom>
        </p:spPr>
      </p:pic>
      <p:graphicFrame>
        <p:nvGraphicFramePr>
          <p:cNvPr id="11" name="Table 10">
            <a:extLst>
              <a:ext uri="{FF2B5EF4-FFF2-40B4-BE49-F238E27FC236}">
                <a16:creationId xmlns="" xmlns:a16="http://schemas.microsoft.com/office/drawing/2014/main" id="{71CBF27D-DCB3-42B9-BF6B-CF82BFE4E2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5145652"/>
              </p:ext>
            </p:extLst>
          </p:nvPr>
        </p:nvGraphicFramePr>
        <p:xfrm>
          <a:off x="9491854" y="4392493"/>
          <a:ext cx="2646908" cy="23825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64690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Vocabulary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="1" dirty="0"/>
                        <a:t>property</a:t>
                      </a:r>
                      <a:endParaRPr lang="en-AU" dirty="0"/>
                    </a:p>
                    <a:p>
                      <a:r>
                        <a:rPr lang="en-AU" baseline="0" dirty="0"/>
                        <a:t>characteristic, feature or quality</a:t>
                      </a:r>
                    </a:p>
                    <a:p>
                      <a:endParaRPr lang="en-AU" baseline="0" dirty="0"/>
                    </a:p>
                    <a:p>
                      <a:r>
                        <a:rPr lang="en-AU" b="1" baseline="0" dirty="0"/>
                        <a:t>geologist</a:t>
                      </a:r>
                      <a:endParaRPr lang="en-AU" baseline="0" dirty="0"/>
                    </a:p>
                    <a:p>
                      <a:r>
                        <a:rPr lang="en-AU" baseline="0" dirty="0"/>
                        <a:t>scientist who studies rocks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Rectangle 1"/>
          <p:cNvSpPr/>
          <p:nvPr/>
        </p:nvSpPr>
        <p:spPr>
          <a:xfrm>
            <a:off x="7596996" y="5681932"/>
            <a:ext cx="448574" cy="2530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2714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 uiExpand="1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10866</TotalTime>
  <Words>1182</Words>
  <Application>Microsoft Office PowerPoint</Application>
  <PresentationFormat>Widescreen</PresentationFormat>
  <Paragraphs>214</Paragraphs>
  <Slides>20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Properties of Minerals Year 8 Science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Science</dc:title>
  <dc:creator>Microsoft account</dc:creator>
  <cp:lastModifiedBy>teacher</cp:lastModifiedBy>
  <cp:revision>127</cp:revision>
  <dcterms:created xsi:type="dcterms:W3CDTF">2017-01-28T08:32:28Z</dcterms:created>
  <dcterms:modified xsi:type="dcterms:W3CDTF">2020-02-05T04:31:07Z</dcterms:modified>
</cp:coreProperties>
</file>